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2" autoAdjust="0"/>
  </p:normalViewPr>
  <p:slideViewPr>
    <p:cSldViewPr>
      <p:cViewPr varScale="1">
        <p:scale>
          <a:sx n="102" d="100"/>
          <a:sy n="102" d="100"/>
        </p:scale>
        <p:origin x="-1248" y="-90"/>
      </p:cViewPr>
      <p:guideLst>
        <p:guide orient="horz" pos="2160"/>
        <p:guide pos="2880"/>
      </p:guideLst>
    </p:cSldViewPr>
  </p:slideViewPr>
  <p:outlineViewPr>
    <p:cViewPr>
      <p:scale>
        <a:sx n="33" d="100"/>
        <a:sy n="33" d="100"/>
      </p:scale>
      <p:origin x="30" y="566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DB6E05-9C19-468D-8AAE-DCCA910004AE}" type="datetimeFigureOut">
              <a:rPr lang="en-US" smtClean="0"/>
              <a:t>11/1/2010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2323BE-0E8B-4F80-9BA5-A75D09C5CEF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2323BE-0E8B-4F80-9BA5-A75D09C5CEF9}" type="slidenum">
              <a:rPr lang="en-US" smtClean="0"/>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EE23B4F-2556-401E-9680-E2F335159734}" type="datetimeFigureOut">
              <a:rPr lang="en-US" smtClean="0"/>
              <a:pPr/>
              <a:t>11/1/2010</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4E5309E2-C6B5-450C-903E-EB5104AD19E1}"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E23B4F-2556-401E-9680-E2F335159734}" type="datetimeFigureOut">
              <a:rPr lang="en-US" smtClean="0"/>
              <a:pPr/>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309E2-C6B5-450C-903E-EB5104AD19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E23B4F-2556-401E-9680-E2F335159734}" type="datetimeFigureOut">
              <a:rPr lang="en-US" smtClean="0"/>
              <a:pPr/>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309E2-C6B5-450C-903E-EB5104AD19E1}"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EE23B4F-2556-401E-9680-E2F335159734}" type="datetimeFigureOut">
              <a:rPr lang="en-US" smtClean="0"/>
              <a:pPr/>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309E2-C6B5-450C-903E-EB5104AD19E1}"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EE23B4F-2556-401E-9680-E2F335159734}" type="datetimeFigureOut">
              <a:rPr lang="en-US" smtClean="0"/>
              <a:pPr/>
              <a:t>11/1/2010</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4E5309E2-C6B5-450C-903E-EB5104AD19E1}"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EE23B4F-2556-401E-9680-E2F335159734}" type="datetimeFigureOut">
              <a:rPr lang="en-US" smtClean="0"/>
              <a:pPr/>
              <a:t>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309E2-C6B5-450C-903E-EB5104AD19E1}"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EE23B4F-2556-401E-9680-E2F335159734}" type="datetimeFigureOut">
              <a:rPr lang="en-US" smtClean="0"/>
              <a:pPr/>
              <a:t>11/1/2010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5309E2-C6B5-450C-903E-EB5104AD19E1}"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E23B4F-2556-401E-9680-E2F335159734}" type="datetimeFigureOut">
              <a:rPr lang="en-US" smtClean="0"/>
              <a:pPr/>
              <a:t>11/1/2010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5309E2-C6B5-450C-903E-EB5104AD19E1}"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23B4F-2556-401E-9680-E2F335159734}" type="datetimeFigureOut">
              <a:rPr lang="en-US" smtClean="0"/>
              <a:pPr/>
              <a:t>11/1/2010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5309E2-C6B5-450C-903E-EB5104AD19E1}"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E23B4F-2556-401E-9680-E2F335159734}" type="datetimeFigureOut">
              <a:rPr lang="en-US" smtClean="0"/>
              <a:pPr/>
              <a:t>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309E2-C6B5-450C-903E-EB5104AD19E1}"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E23B4F-2556-401E-9680-E2F335159734}" type="datetimeFigureOut">
              <a:rPr lang="en-US" smtClean="0"/>
              <a:pPr/>
              <a:t>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309E2-C6B5-450C-903E-EB5104AD19E1}"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EE23B4F-2556-401E-9680-E2F335159734}" type="datetimeFigureOut">
              <a:rPr lang="en-US" smtClean="0"/>
              <a:pPr/>
              <a:t>11/1/2010</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E5309E2-C6B5-450C-903E-EB5104AD19E1}"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http://www.cord.edu/faculty/landa/courses/e103w00/sessions/ecosystem/pyramid.jp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http://fig.cox.miami.edu/Faculty/Dana/energypyramid.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How is Energy Transferred on Earth? </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fontScale="92500" lnSpcReduction="20000"/>
          </a:bodyPr>
          <a:lstStyle/>
          <a:p>
            <a:r>
              <a:rPr lang="en-CA" dirty="0" smtClean="0"/>
              <a:t>Laws of T.D. </a:t>
            </a:r>
            <a:endParaRPr lang="en-CA" dirty="0" smtClean="0"/>
          </a:p>
          <a:p>
            <a:r>
              <a:rPr lang="en-CA" i="1" dirty="0" smtClean="0"/>
              <a:t>1) Energy </a:t>
            </a:r>
            <a:r>
              <a:rPr lang="en-CA" i="1" dirty="0" smtClean="0"/>
              <a:t>exists in many forms </a:t>
            </a:r>
            <a:endParaRPr lang="en-US" dirty="0" smtClean="0"/>
          </a:p>
          <a:p>
            <a:endParaRPr lang="en-US" dirty="0" smtClean="0"/>
          </a:p>
          <a:p>
            <a:pPr lvl="0"/>
            <a:r>
              <a:rPr lang="en-CA" dirty="0" smtClean="0"/>
              <a:t>2</a:t>
            </a:r>
            <a:r>
              <a:rPr lang="en-CA" dirty="0" smtClean="0"/>
              <a:t>) Energy </a:t>
            </a:r>
            <a:r>
              <a:rPr lang="en-CA" dirty="0" smtClean="0"/>
              <a:t>cannot be created or destroyed </a:t>
            </a:r>
            <a:r>
              <a:rPr lang="en-CA" i="1" dirty="0" smtClean="0"/>
              <a:t>but it can be </a:t>
            </a:r>
            <a:r>
              <a:rPr lang="en-CA" b="1" i="1" dirty="0" smtClean="0"/>
              <a:t>converted into different forms</a:t>
            </a:r>
            <a:endParaRPr lang="en-US" dirty="0" smtClean="0"/>
          </a:p>
          <a:p>
            <a:endParaRPr lang="en-US" dirty="0" smtClean="0"/>
          </a:p>
          <a:p>
            <a:pPr lvl="0"/>
            <a:r>
              <a:rPr lang="en-CA" dirty="0" smtClean="0"/>
              <a:t>3</a:t>
            </a:r>
            <a:r>
              <a:rPr lang="en-CA" dirty="0" smtClean="0"/>
              <a:t>) In </a:t>
            </a:r>
            <a:r>
              <a:rPr lang="en-CA" dirty="0" smtClean="0"/>
              <a:t>all conversions of energy, some of the initial energy will be lost as </a:t>
            </a:r>
            <a:r>
              <a:rPr lang="en-CA" b="1" i="1" dirty="0" smtClean="0"/>
              <a:t>heat or other unusable forms.</a:t>
            </a:r>
            <a:endParaRPr lang="en-US" dirty="0" smtClean="0"/>
          </a:p>
          <a:p>
            <a:endParaRPr lang="en-US" dirty="0" smtClean="0"/>
          </a:p>
          <a:p>
            <a:r>
              <a:rPr lang="en-CA" dirty="0" smtClean="0"/>
              <a:t>e.g. Chemical energy in animals: </a:t>
            </a:r>
            <a:r>
              <a:rPr lang="en-CA" b="1" dirty="0" smtClean="0"/>
              <a:t>can be converted into kinetic </a:t>
            </a:r>
            <a:r>
              <a:rPr lang="en-CA" b="1" dirty="0" smtClean="0"/>
              <a:t>(movement) energy</a:t>
            </a:r>
            <a:r>
              <a:rPr lang="en-CA" b="1" dirty="0" smtClean="0"/>
              <a:t>, as well as the energy needed to perform life functions</a:t>
            </a:r>
            <a:r>
              <a:rPr lang="en-CA" b="1" dirty="0" smtClean="0"/>
              <a:t>.</a:t>
            </a:r>
          </a:p>
          <a:p>
            <a:r>
              <a:rPr lang="en-CA" b="1" dirty="0" smtClean="0"/>
              <a:t> </a:t>
            </a:r>
            <a:r>
              <a:rPr lang="en-CA" b="1" dirty="0" smtClean="0"/>
              <a:t>E.g. a cheetah uses its </a:t>
            </a:r>
            <a:r>
              <a:rPr lang="en-CA" b="1" dirty="0" smtClean="0"/>
              <a:t>energy to </a:t>
            </a:r>
            <a:r>
              <a:rPr lang="en-CA" b="1" dirty="0" smtClean="0"/>
              <a:t>create motion, but, excess heat is also produced in the process.</a:t>
            </a:r>
            <a:r>
              <a:rPr lang="en-CA" dirty="0" smtClean="0"/>
              <a:t> </a:t>
            </a:r>
            <a:endParaRPr lang="en-US" dirty="0" smtClean="0"/>
          </a:p>
          <a:p>
            <a:endParaRPr lang="en-US" dirty="0" smtClean="0"/>
          </a:p>
          <a:p>
            <a:pPr>
              <a:buNone/>
            </a:pPr>
            <a:endParaRPr lang="en-US" dirty="0" smtClean="0"/>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CA" dirty="0" smtClean="0"/>
              <a:t>In an ecosystem, all of the energy that exists in the consumers cannot pass up the food chain to the next </a:t>
            </a:r>
            <a:r>
              <a:rPr lang="en-CA" dirty="0" err="1" smtClean="0"/>
              <a:t>trophic</a:t>
            </a:r>
            <a:r>
              <a:rPr lang="en-CA" dirty="0" smtClean="0"/>
              <a:t> level. </a:t>
            </a:r>
            <a:endParaRPr lang="en-CA" dirty="0" smtClean="0"/>
          </a:p>
          <a:p>
            <a:r>
              <a:rPr lang="en-CA" dirty="0" smtClean="0"/>
              <a:t>Due </a:t>
            </a:r>
            <a:r>
              <a:rPr lang="en-CA" dirty="0" smtClean="0"/>
              <a:t>to:</a:t>
            </a:r>
            <a:endParaRPr lang="en-US" dirty="0" smtClean="0"/>
          </a:p>
          <a:p>
            <a:r>
              <a:rPr lang="en-US" dirty="0" smtClean="0"/>
              <a:t>Some is used in life </a:t>
            </a:r>
            <a:r>
              <a:rPr lang="en-US" dirty="0" smtClean="0"/>
              <a:t>functions</a:t>
            </a:r>
          </a:p>
          <a:p>
            <a:r>
              <a:rPr lang="en-US" dirty="0" smtClean="0"/>
              <a:t>lost </a:t>
            </a:r>
            <a:r>
              <a:rPr lang="en-US" dirty="0" smtClean="0"/>
              <a:t>as </a:t>
            </a:r>
            <a:r>
              <a:rPr lang="en-US" dirty="0" smtClean="0"/>
              <a:t>heat</a:t>
            </a:r>
            <a:endParaRPr lang="en-US" dirty="0" smtClean="0"/>
          </a:p>
          <a:p>
            <a:r>
              <a:rPr lang="en-US" dirty="0" smtClean="0"/>
              <a:t> </a:t>
            </a:r>
            <a:r>
              <a:rPr lang="en-US" dirty="0" smtClean="0"/>
              <a:t>indigestible material</a:t>
            </a:r>
            <a:r>
              <a:rPr lang="en-US" dirty="0" smtClean="0"/>
              <a:t>.</a:t>
            </a:r>
            <a:r>
              <a:rPr lang="en-US" dirty="0" smtClean="0"/>
              <a:t> </a:t>
            </a:r>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10% Rule of Thumb</a:t>
            </a:r>
            <a:endParaRPr lang="en-US" dirty="0"/>
          </a:p>
        </p:txBody>
      </p:sp>
      <p:sp>
        <p:nvSpPr>
          <p:cNvPr id="3" name="Content Placeholder 2"/>
          <p:cNvSpPr>
            <a:spLocks noGrp="1"/>
          </p:cNvSpPr>
          <p:nvPr>
            <p:ph sz="quarter" idx="1"/>
          </p:nvPr>
        </p:nvSpPr>
        <p:spPr/>
        <p:txBody>
          <a:bodyPr/>
          <a:lstStyle/>
          <a:p>
            <a:r>
              <a:rPr lang="en-CA" dirty="0" smtClean="0"/>
              <a:t>In fact, a rule called </a:t>
            </a:r>
            <a:r>
              <a:rPr lang="en-CA" b="1" dirty="0" smtClean="0"/>
              <a:t>the 10% rule of thumb</a:t>
            </a:r>
            <a:r>
              <a:rPr lang="en-CA" dirty="0" smtClean="0"/>
              <a:t> can be applied to certain aspects of an ecosystem.</a:t>
            </a:r>
            <a:endParaRPr lang="en-US" dirty="0" smtClean="0"/>
          </a:p>
          <a:p>
            <a:endParaRPr lang="en-US" dirty="0" smtClean="0"/>
          </a:p>
          <a:p>
            <a:r>
              <a:rPr lang="en-CA" b="1" dirty="0" smtClean="0"/>
              <a:t>10% rule of thumb: Of all the energy residing in a certain </a:t>
            </a:r>
            <a:r>
              <a:rPr lang="en-CA" b="1" dirty="0" err="1" smtClean="0"/>
              <a:t>trophic</a:t>
            </a:r>
            <a:r>
              <a:rPr lang="en-CA" b="1" dirty="0" smtClean="0"/>
              <a:t> level (locked in chemical form in the tissues of organisms in that level) only 10% will be passed to the level above.</a:t>
            </a:r>
            <a:endParaRPr lang="en-US" dirty="0" smtClean="0"/>
          </a:p>
          <a:p>
            <a:endParaRPr lang="en-US" dirty="0" smtClean="0"/>
          </a:p>
          <a:p>
            <a:r>
              <a:rPr lang="en-CA" dirty="0" smtClean="0"/>
              <a:t>The consequence of this is that there is a lower amount of energy (stored as body tissue) the higher you climb in a food chain.</a:t>
            </a:r>
            <a:endParaRPr lang="en-US" dirty="0" smtClean="0"/>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Ecological Pyramids</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fontScale="92500" lnSpcReduction="10000"/>
          </a:bodyPr>
          <a:lstStyle/>
          <a:p>
            <a:pPr>
              <a:buNone/>
            </a:pPr>
            <a:endParaRPr lang="en-US" dirty="0" smtClean="0"/>
          </a:p>
          <a:p>
            <a:r>
              <a:rPr lang="en-CA" dirty="0" smtClean="0"/>
              <a:t>Energy flow among the </a:t>
            </a:r>
            <a:r>
              <a:rPr lang="en-CA" dirty="0" err="1" smtClean="0"/>
              <a:t>trophic</a:t>
            </a:r>
            <a:r>
              <a:rPr lang="en-CA" dirty="0" smtClean="0"/>
              <a:t> levels can be described using a model created by ecologists.</a:t>
            </a:r>
            <a:endParaRPr lang="en-US" dirty="0" smtClean="0"/>
          </a:p>
          <a:p>
            <a:pPr>
              <a:buNone/>
            </a:pPr>
            <a:endParaRPr lang="en-US" dirty="0" smtClean="0"/>
          </a:p>
          <a:p>
            <a:r>
              <a:rPr lang="en-CA" b="1" dirty="0" smtClean="0"/>
              <a:t>1) Pyramid </a:t>
            </a:r>
            <a:r>
              <a:rPr lang="en-CA" b="1" dirty="0" smtClean="0"/>
              <a:t>of Numbers</a:t>
            </a:r>
            <a:endParaRPr lang="en-US" dirty="0" smtClean="0"/>
          </a:p>
          <a:p>
            <a:pPr>
              <a:buNone/>
            </a:pPr>
            <a:r>
              <a:rPr lang="en-CA" dirty="0" smtClean="0"/>
              <a:t> </a:t>
            </a:r>
            <a:endParaRPr lang="en-US" dirty="0" smtClean="0"/>
          </a:p>
          <a:p>
            <a:r>
              <a:rPr lang="en-CA" dirty="0" smtClean="0"/>
              <a:t>Shows simply the number of </a:t>
            </a:r>
            <a:endParaRPr lang="en-CA" dirty="0" smtClean="0"/>
          </a:p>
          <a:p>
            <a:pPr>
              <a:buNone/>
            </a:pPr>
            <a:r>
              <a:rPr lang="en-CA" dirty="0" smtClean="0"/>
              <a:t>organisms </a:t>
            </a:r>
            <a:r>
              <a:rPr lang="en-CA" dirty="0" smtClean="0"/>
              <a:t>at each </a:t>
            </a:r>
            <a:r>
              <a:rPr lang="en-CA" dirty="0" err="1" smtClean="0"/>
              <a:t>trophic</a:t>
            </a:r>
            <a:r>
              <a:rPr lang="en-CA" dirty="0" smtClean="0"/>
              <a:t> level. </a:t>
            </a:r>
            <a:endParaRPr lang="en-US" dirty="0" smtClean="0"/>
          </a:p>
          <a:p>
            <a:endParaRPr lang="en-US" dirty="0" smtClean="0"/>
          </a:p>
          <a:p>
            <a:r>
              <a:rPr lang="en-CA" dirty="0" smtClean="0"/>
              <a:t>These are the easiest </a:t>
            </a:r>
            <a:r>
              <a:rPr lang="en-CA" dirty="0" smtClean="0"/>
              <a:t>for</a:t>
            </a:r>
          </a:p>
          <a:p>
            <a:pPr>
              <a:buNone/>
            </a:pPr>
            <a:r>
              <a:rPr lang="en-CA" dirty="0" smtClean="0"/>
              <a:t> </a:t>
            </a:r>
            <a:r>
              <a:rPr lang="en-CA" dirty="0" smtClean="0"/>
              <a:t>ecologists to create</a:t>
            </a:r>
            <a:endParaRPr lang="en-US" dirty="0" smtClean="0"/>
          </a:p>
          <a:p>
            <a:r>
              <a:rPr lang="en-CA" dirty="0" smtClean="0"/>
              <a:t>These </a:t>
            </a:r>
            <a:r>
              <a:rPr lang="en-CA" dirty="0" smtClean="0"/>
              <a:t>pyramids can be inverted.</a:t>
            </a:r>
            <a:endParaRPr lang="en-US" dirty="0" smtClean="0"/>
          </a:p>
          <a:p>
            <a:pPr>
              <a:buNone/>
            </a:pPr>
            <a:endParaRPr lang="en-US" dirty="0" smtClean="0"/>
          </a:p>
        </p:txBody>
      </p:sp>
      <p:pic>
        <p:nvPicPr>
          <p:cNvPr id="4098" name="Picture 2" descr="fig3_14"/>
          <p:cNvPicPr>
            <a:picLocks noChangeAspect="1" noChangeArrowheads="1"/>
          </p:cNvPicPr>
          <p:nvPr/>
        </p:nvPicPr>
        <p:blipFill>
          <a:blip r:embed="rId2" cstate="print"/>
          <a:srcRect/>
          <a:stretch>
            <a:fillRect/>
          </a:stretch>
        </p:blipFill>
        <p:spPr bwMode="auto">
          <a:xfrm>
            <a:off x="4876800" y="2133600"/>
            <a:ext cx="4114800" cy="3505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CA" b="1" dirty="0" smtClean="0"/>
              <a:t>2) Pyramid </a:t>
            </a:r>
            <a:r>
              <a:rPr lang="en-CA" b="1" dirty="0" smtClean="0"/>
              <a:t>of Biomass</a:t>
            </a:r>
            <a:endParaRPr lang="en-US" dirty="0" smtClean="0"/>
          </a:p>
          <a:p>
            <a:r>
              <a:rPr lang="en-CA" b="1" dirty="0" smtClean="0"/>
              <a:t> </a:t>
            </a:r>
            <a:r>
              <a:rPr lang="en-CA" dirty="0" smtClean="0"/>
              <a:t>Shows the mass of each type of organism at each level. </a:t>
            </a:r>
            <a:endParaRPr lang="en-US" dirty="0" smtClean="0"/>
          </a:p>
          <a:p>
            <a:endParaRPr lang="en-US" dirty="0"/>
          </a:p>
        </p:txBody>
      </p:sp>
      <p:pic>
        <p:nvPicPr>
          <p:cNvPr id="5122" name="Picture 2" descr="http://www.cord.edu/faculty/landa/courses/e103w00/sessions/ecosystem/pyramid.jpg"/>
          <p:cNvPicPr>
            <a:picLocks noChangeAspect="1" noChangeArrowheads="1"/>
          </p:cNvPicPr>
          <p:nvPr/>
        </p:nvPicPr>
        <p:blipFill>
          <a:blip r:embed="rId2" r:link="rId3" cstate="print"/>
          <a:srcRect/>
          <a:stretch>
            <a:fillRect/>
          </a:stretch>
        </p:blipFill>
        <p:spPr bwMode="auto">
          <a:xfrm>
            <a:off x="2514600" y="3015517"/>
            <a:ext cx="5905544" cy="358213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CA" b="1" dirty="0" smtClean="0"/>
              <a:t>3) Pyramid </a:t>
            </a:r>
            <a:r>
              <a:rPr lang="en-CA" b="1" dirty="0" smtClean="0"/>
              <a:t>of </a:t>
            </a:r>
            <a:r>
              <a:rPr lang="en-CA" b="1" dirty="0" smtClean="0"/>
              <a:t>Energy</a:t>
            </a:r>
            <a:endParaRPr lang="en-US" dirty="0" smtClean="0"/>
          </a:p>
          <a:p>
            <a:r>
              <a:rPr lang="en-CA" dirty="0" smtClean="0"/>
              <a:t>Shows how much energy (measured in Joules) is at each level of the pyramid. </a:t>
            </a:r>
            <a:endParaRPr lang="en-US" dirty="0" smtClean="0"/>
          </a:p>
          <a:p>
            <a:r>
              <a:rPr lang="en-CA" dirty="0" smtClean="0"/>
              <a:t>Follows the 10% rule of thumb of energy transfer.</a:t>
            </a:r>
            <a:endParaRPr lang="en-US" dirty="0" smtClean="0"/>
          </a:p>
          <a:p>
            <a:pPr>
              <a:buNone/>
            </a:pPr>
            <a:endParaRPr lang="en-US" dirty="0" smtClean="0"/>
          </a:p>
          <a:p>
            <a:pPr>
              <a:buNone/>
            </a:pPr>
            <a:endParaRPr lang="en-US" dirty="0" smtClean="0"/>
          </a:p>
          <a:p>
            <a:pPr>
              <a:buNone/>
            </a:pPr>
            <a:endParaRPr lang="en-US" dirty="0" smtClean="0"/>
          </a:p>
          <a:p>
            <a:endParaRPr lang="en-US" dirty="0"/>
          </a:p>
        </p:txBody>
      </p:sp>
      <p:pic>
        <p:nvPicPr>
          <p:cNvPr id="6146" name="Picture 2" descr="http://fig.cox.miami.edu/Faculty/Dana/energypyramid.jpg"/>
          <p:cNvPicPr>
            <a:picLocks noChangeAspect="1" noChangeArrowheads="1"/>
          </p:cNvPicPr>
          <p:nvPr/>
        </p:nvPicPr>
        <p:blipFill>
          <a:blip r:embed="rId2" r:link="rId3" cstate="print"/>
          <a:srcRect/>
          <a:stretch>
            <a:fillRect/>
          </a:stretch>
        </p:blipFill>
        <p:spPr bwMode="auto">
          <a:xfrm>
            <a:off x="1066800" y="3588636"/>
            <a:ext cx="6705600" cy="326936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
            </a:r>
            <a:br>
              <a:rPr lang="en-CA" b="1" dirty="0" smtClean="0"/>
            </a:br>
            <a:r>
              <a:rPr lang="en-CA" b="1" dirty="0"/>
              <a:t/>
            </a:r>
            <a:br>
              <a:rPr lang="en-CA" b="1" dirty="0"/>
            </a:br>
            <a:r>
              <a:rPr lang="en-CA" b="1" dirty="0" smtClean="0"/>
              <a:t/>
            </a:r>
            <a:br>
              <a:rPr lang="en-CA" b="1" dirty="0" smtClean="0"/>
            </a:br>
            <a:r>
              <a:rPr lang="en-CA" b="1" dirty="0" smtClean="0"/>
              <a:t/>
            </a:r>
            <a:br>
              <a:rPr lang="en-CA" b="1" dirty="0" smtClean="0"/>
            </a:br>
            <a:r>
              <a:rPr lang="en-CA" b="1" dirty="0" smtClean="0"/>
              <a:t/>
            </a:r>
            <a:br>
              <a:rPr lang="en-CA" b="1" dirty="0" smtClean="0"/>
            </a:br>
            <a:r>
              <a:rPr lang="en-CA" b="1" dirty="0" smtClean="0"/>
              <a:t/>
            </a:r>
            <a:br>
              <a:rPr lang="en-CA" b="1" dirty="0" smtClean="0"/>
            </a:br>
            <a:r>
              <a:rPr lang="en-CA" b="1" dirty="0" smtClean="0"/>
              <a:t>Energy </a:t>
            </a:r>
            <a:r>
              <a:rPr lang="en-CA" b="1" dirty="0"/>
              <a:t>Transfer on </a:t>
            </a:r>
            <a:r>
              <a:rPr lang="en-CA" b="1" dirty="0" smtClean="0"/>
              <a:t>Earth</a:t>
            </a:r>
            <a:endParaRPr lang="en-US" dirty="0"/>
          </a:p>
        </p:txBody>
      </p:sp>
      <p:sp>
        <p:nvSpPr>
          <p:cNvPr id="3" name="Content Placeholder 2"/>
          <p:cNvSpPr>
            <a:spLocks noGrp="1"/>
          </p:cNvSpPr>
          <p:nvPr>
            <p:ph sz="quarter" idx="1"/>
          </p:nvPr>
        </p:nvSpPr>
        <p:spPr/>
        <p:txBody>
          <a:bodyPr/>
          <a:lstStyle/>
          <a:p>
            <a:r>
              <a:rPr lang="en-CA" dirty="0" smtClean="0"/>
              <a:t>Most of Earth’s energy is in some way derived from the sun. </a:t>
            </a:r>
            <a:endParaRPr lang="en-US" dirty="0" smtClean="0"/>
          </a:p>
          <a:p>
            <a:endParaRPr lang="en-US" dirty="0" smtClean="0"/>
          </a:p>
          <a:p>
            <a:r>
              <a:rPr lang="en-CA" dirty="0" smtClean="0"/>
              <a:t>Even energy sources such as Hydro (energy from falling water) and Coal can be traced back to the sun. </a:t>
            </a:r>
            <a:endParaRPr lang="en-US" dirty="0" smtClean="0"/>
          </a:p>
          <a:p>
            <a:endParaRPr lang="en-US" dirty="0"/>
          </a:p>
        </p:txBody>
      </p:sp>
      <p:pic>
        <p:nvPicPr>
          <p:cNvPr id="1026" name="Picture 2" descr="C:\Documents and Settings\atrembl\Local Settings\Temporary Internet Files\Content.IE5\U47AZUBL\MC900446274[1].wmf"/>
          <p:cNvPicPr>
            <a:picLocks noChangeAspect="1" noChangeArrowheads="1"/>
          </p:cNvPicPr>
          <p:nvPr/>
        </p:nvPicPr>
        <p:blipFill>
          <a:blip r:embed="rId2" cstate="print"/>
          <a:srcRect/>
          <a:stretch>
            <a:fillRect/>
          </a:stretch>
        </p:blipFill>
        <p:spPr bwMode="auto">
          <a:xfrm>
            <a:off x="5791200" y="3733800"/>
            <a:ext cx="3201010" cy="281877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Energy Transfer on Earth</a:t>
            </a:r>
            <a:endParaRPr lang="en-US" dirty="0"/>
          </a:p>
        </p:txBody>
      </p:sp>
      <p:sp>
        <p:nvSpPr>
          <p:cNvPr id="3" name="Content Placeholder 2"/>
          <p:cNvSpPr>
            <a:spLocks noGrp="1"/>
          </p:cNvSpPr>
          <p:nvPr>
            <p:ph sz="quarter" idx="1"/>
          </p:nvPr>
        </p:nvSpPr>
        <p:spPr/>
        <p:txBody>
          <a:bodyPr>
            <a:normAutofit/>
          </a:bodyPr>
          <a:lstStyle/>
          <a:p>
            <a:r>
              <a:rPr lang="en-CA" sz="4400" b="1" dirty="0" smtClean="0"/>
              <a:t>For example:</a:t>
            </a:r>
          </a:p>
          <a:p>
            <a:pPr lvl="1"/>
            <a:r>
              <a:rPr lang="en-CA" sz="4400" b="1" dirty="0" smtClean="0"/>
              <a:t> Hydro requires the water cycle which is driven by the sun.</a:t>
            </a:r>
          </a:p>
          <a:p>
            <a:pPr lvl="1"/>
            <a:endParaRPr lang="en-CA" b="1" dirty="0" smtClean="0"/>
          </a:p>
        </p:txBody>
      </p:sp>
      <p:pic>
        <p:nvPicPr>
          <p:cNvPr id="2050" name="Picture 2"/>
          <p:cNvPicPr>
            <a:picLocks noGrp="1" noChangeAspect="1" noChangeArrowheads="1"/>
          </p:cNvPicPr>
          <p:nvPr>
            <p:ph sz="quarter" idx="2"/>
          </p:nvPr>
        </p:nvPicPr>
        <p:blipFill>
          <a:blip r:embed="rId2" cstate="print"/>
          <a:srcRect/>
          <a:stretch>
            <a:fillRect/>
          </a:stretch>
        </p:blipFill>
        <p:spPr bwMode="auto">
          <a:xfrm>
            <a:off x="4236694" y="1676400"/>
            <a:ext cx="4678706" cy="388812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fontScale="92500"/>
          </a:bodyPr>
          <a:lstStyle/>
          <a:p>
            <a:pPr marL="274320" lvl="1">
              <a:spcBef>
                <a:spcPts val="600"/>
              </a:spcBef>
              <a:buClr>
                <a:schemeClr val="accent1"/>
              </a:buClr>
            </a:pPr>
            <a:r>
              <a:rPr lang="en-CA" sz="3200" b="1" dirty="0" smtClean="0"/>
              <a:t>For example:</a:t>
            </a:r>
          </a:p>
          <a:p>
            <a:pPr marL="548640" lvl="2">
              <a:spcBef>
                <a:spcPts val="600"/>
              </a:spcBef>
              <a:buClr>
                <a:schemeClr val="accent1"/>
              </a:buClr>
            </a:pPr>
            <a:r>
              <a:rPr lang="en-CA" sz="3200" b="1" dirty="0" smtClean="0"/>
              <a:t>Coal, oil, natural gases are made of what was once living material. (these either used the sun directly as an energy source, or ate organisms that did).</a:t>
            </a:r>
            <a:endParaRPr lang="en-US" sz="3200" dirty="0" smtClean="0"/>
          </a:p>
          <a:p>
            <a:endParaRPr lang="en-US" dirty="0"/>
          </a:p>
        </p:txBody>
      </p:sp>
      <p:pic>
        <p:nvPicPr>
          <p:cNvPr id="3074" name="Picture 2"/>
          <p:cNvPicPr>
            <a:picLocks noGrp="1" noChangeAspect="1" noChangeArrowheads="1"/>
          </p:cNvPicPr>
          <p:nvPr>
            <p:ph sz="quarter" idx="2"/>
          </p:nvPr>
        </p:nvPicPr>
        <p:blipFill>
          <a:blip r:embed="rId2" cstate="print"/>
          <a:srcRect/>
          <a:stretch>
            <a:fillRect/>
          </a:stretch>
        </p:blipFill>
        <p:spPr bwMode="auto">
          <a:xfrm>
            <a:off x="4632325" y="1371600"/>
            <a:ext cx="4041775" cy="4800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CA" dirty="0" smtClean="0"/>
              <a:t>There are really only a few non-solar sources of energy on Earth </a:t>
            </a:r>
            <a:endParaRPr lang="en-US" dirty="0" smtClean="0"/>
          </a:p>
          <a:p>
            <a:r>
              <a:rPr lang="en-CA" b="1" dirty="0" smtClean="0"/>
              <a:t>e.g. </a:t>
            </a:r>
            <a:r>
              <a:rPr lang="en-CA" b="1" dirty="0" smtClean="0">
                <a:sym typeface="Wingdings"/>
              </a:rPr>
              <a:t></a:t>
            </a:r>
            <a:r>
              <a:rPr lang="en-CA" b="1" dirty="0" smtClean="0"/>
              <a:t> wind energy and geothermal energy</a:t>
            </a:r>
            <a:endParaRPr lang="en-US" dirty="0" smtClean="0"/>
          </a:p>
          <a:p>
            <a:endParaRPr lang="en-US" dirty="0" smtClean="0"/>
          </a:p>
          <a:p>
            <a:endParaRPr lang="en-US" dirty="0" smtClean="0"/>
          </a:p>
          <a:p>
            <a:endParaRPr lang="en-US" dirty="0"/>
          </a:p>
        </p:txBody>
      </p:sp>
      <p:pic>
        <p:nvPicPr>
          <p:cNvPr id="4098" name="Picture 2"/>
          <p:cNvPicPr>
            <a:picLocks noGrp="1" noChangeAspect="1" noChangeArrowheads="1"/>
          </p:cNvPicPr>
          <p:nvPr>
            <p:ph sz="quarter" idx="2"/>
          </p:nvPr>
        </p:nvPicPr>
        <p:blipFill>
          <a:blip r:embed="rId2" cstate="print"/>
          <a:srcRect/>
          <a:stretch>
            <a:fillRect/>
          </a:stretch>
        </p:blipFill>
        <p:spPr bwMode="auto">
          <a:xfrm>
            <a:off x="4632325" y="1447800"/>
            <a:ext cx="4041775" cy="4800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sz="quarter" idx="1"/>
          </p:nvPr>
        </p:nvSpPr>
        <p:spPr/>
        <p:txBody>
          <a:bodyPr>
            <a:normAutofit/>
          </a:bodyPr>
          <a:lstStyle/>
          <a:p>
            <a:r>
              <a:rPr lang="en-CA" dirty="0" smtClean="0"/>
              <a:t>Food energy for the vast majority of ecosystems has as its source the photosynthetic activity of the producers in the ecosystem. There are one or two examples which do not use solar energy.</a:t>
            </a:r>
            <a:endParaRPr lang="en-US" dirty="0" smtClean="0"/>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3657600" y="2778421"/>
            <a:ext cx="4819650" cy="381287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CA" b="1" dirty="0" smtClean="0"/>
              <a:t>“</a:t>
            </a:r>
            <a:r>
              <a:rPr lang="en-CA" b="1" dirty="0" smtClean="0"/>
              <a:t>Black Smokers” diverse ecosystems surround the warm hydrothermal vents at the bottom of the sea, far away from any sunlight. Organisms here can use chemicals emitted from the vent for metabolism. </a:t>
            </a:r>
            <a:endParaRPr lang="en-CA" b="1" dirty="0" smtClean="0"/>
          </a:p>
          <a:p>
            <a:endParaRPr lang="en-US" dirty="0" smtClean="0"/>
          </a:p>
          <a:p>
            <a:pPr>
              <a:buNone/>
            </a:pPr>
            <a:endParaRPr lang="en-US" dirty="0" smtClean="0"/>
          </a:p>
        </p:txBody>
      </p:sp>
      <p:sp>
        <p:nvSpPr>
          <p:cNvPr id="7" name="Content Placeholder 6"/>
          <p:cNvSpPr>
            <a:spLocks noGrp="1"/>
          </p:cNvSpPr>
          <p:nvPr>
            <p:ph sz="quarter" idx="2"/>
          </p:nvPr>
        </p:nvSpPr>
        <p:spPr/>
        <p:txBody>
          <a:bodyPr/>
          <a:lstStyle/>
          <a:p>
            <a:endParaRPr lang="en-US"/>
          </a:p>
        </p:txBody>
      </p:sp>
      <p:pic>
        <p:nvPicPr>
          <p:cNvPr id="2051" name="Picture 3"/>
          <p:cNvPicPr>
            <a:picLocks noChangeAspect="1" noChangeArrowheads="1"/>
          </p:cNvPicPr>
          <p:nvPr/>
        </p:nvPicPr>
        <p:blipFill>
          <a:blip r:embed="rId3" cstate="print"/>
          <a:srcRect/>
          <a:stretch>
            <a:fillRect/>
          </a:stretch>
        </p:blipFill>
        <p:spPr bwMode="auto">
          <a:xfrm>
            <a:off x="4495800" y="228600"/>
            <a:ext cx="4829175" cy="6477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CA" b="1" dirty="0" smtClean="0"/>
              <a:t>Organisms metabolizing minerals deep within fissures in rocks. </a:t>
            </a:r>
            <a:endParaRPr lang="en-US" dirty="0" smtClean="0"/>
          </a:p>
          <a:p>
            <a:endParaRPr lang="en-US" dirty="0"/>
          </a:p>
        </p:txBody>
      </p:sp>
      <p:pic>
        <p:nvPicPr>
          <p:cNvPr id="3074" name="Picture 2"/>
          <p:cNvPicPr>
            <a:picLocks noGrp="1" noChangeAspect="1" noChangeArrowheads="1"/>
          </p:cNvPicPr>
          <p:nvPr>
            <p:ph sz="quarter" idx="2"/>
          </p:nvPr>
        </p:nvPicPr>
        <p:blipFill>
          <a:blip r:embed="rId2" cstate="print"/>
          <a:srcRect/>
          <a:stretch>
            <a:fillRect/>
          </a:stretch>
        </p:blipFill>
        <p:spPr bwMode="auto">
          <a:xfrm>
            <a:off x="4724400" y="1295400"/>
            <a:ext cx="3886200" cy="499872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What is Energy? </a:t>
            </a:r>
            <a:endParaRPr lang="en-US" dirty="0"/>
          </a:p>
        </p:txBody>
      </p:sp>
      <p:sp>
        <p:nvSpPr>
          <p:cNvPr id="6" name="Content Placeholder 5"/>
          <p:cNvSpPr>
            <a:spLocks noGrp="1"/>
          </p:cNvSpPr>
          <p:nvPr>
            <p:ph sz="quarter" idx="1"/>
          </p:nvPr>
        </p:nvSpPr>
        <p:spPr/>
        <p:txBody>
          <a:bodyPr>
            <a:normAutofit/>
          </a:bodyPr>
          <a:lstStyle/>
          <a:p>
            <a:r>
              <a:rPr lang="en-CA" dirty="0" smtClean="0"/>
              <a:t>Being that ecology is the study of the economics of nature, it makes sense that there should be some sort of currency. This “currency” is E. (energy)</a:t>
            </a:r>
            <a:endParaRPr lang="en-US" dirty="0" smtClean="0"/>
          </a:p>
          <a:p>
            <a:endParaRPr lang="en-US" dirty="0" smtClean="0"/>
          </a:p>
          <a:p>
            <a:r>
              <a:rPr lang="en-CA" dirty="0" smtClean="0"/>
              <a:t>Nature is governed by physical laws. Laws that concern the transfer of energy are known as the </a:t>
            </a:r>
            <a:r>
              <a:rPr lang="en-CA" u="sng" dirty="0" smtClean="0"/>
              <a:t>laws of thermodynamics. </a:t>
            </a:r>
            <a:endParaRPr lang="en-US" u="sng" dirty="0" smtClean="0"/>
          </a:p>
          <a:p>
            <a:pPr>
              <a:buNone/>
            </a:pPr>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477</TotalTime>
  <Words>571</Words>
  <Application>Microsoft Office PowerPoint</Application>
  <PresentationFormat>On-screen Show (4:3)</PresentationFormat>
  <Paragraphs>61</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Origin</vt:lpstr>
      <vt:lpstr>How is Energy Transferred on Earth? </vt:lpstr>
      <vt:lpstr>      Energy Transfer on Earth</vt:lpstr>
      <vt:lpstr>Energy Transfer on Earth</vt:lpstr>
      <vt:lpstr>Slide 4</vt:lpstr>
      <vt:lpstr>Slide 5</vt:lpstr>
      <vt:lpstr>Slide 6</vt:lpstr>
      <vt:lpstr>Slide 7</vt:lpstr>
      <vt:lpstr>Slide 8</vt:lpstr>
      <vt:lpstr>What is Energy? </vt:lpstr>
      <vt:lpstr>Slide 10</vt:lpstr>
      <vt:lpstr>Slide 11</vt:lpstr>
      <vt:lpstr>10% Rule of Thumb</vt:lpstr>
      <vt:lpstr>Ecological Pyramids </vt:lpstr>
      <vt:lpstr>Slide 14</vt:lpstr>
      <vt:lpstr>Slide 15</vt:lpstr>
    </vt:vector>
  </TitlesOfParts>
  <Company>St James Assiniboia School Division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is Energy Transferred on Earth? </dc:title>
  <dc:creator>Information Systems</dc:creator>
  <cp:lastModifiedBy>Information Systems</cp:lastModifiedBy>
  <cp:revision>41</cp:revision>
  <dcterms:created xsi:type="dcterms:W3CDTF">2010-10-29T12:59:40Z</dcterms:created>
  <dcterms:modified xsi:type="dcterms:W3CDTF">2010-11-01T20:13:33Z</dcterms:modified>
</cp:coreProperties>
</file>